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75" r:id="rId5"/>
    <p:sldId id="276" r:id="rId6"/>
    <p:sldId id="277" r:id="rId7"/>
    <p:sldId id="278" r:id="rId8"/>
    <p:sldId id="279" r:id="rId9"/>
    <p:sldId id="280" r:id="rId10"/>
    <p:sldId id="281" r:id="rId11"/>
    <p:sldId id="282" r:id="rId12"/>
    <p:sldId id="287" r:id="rId13"/>
    <p:sldId id="259" r:id="rId14"/>
    <p:sldId id="261" r:id="rId15"/>
    <p:sldId id="263" r:id="rId16"/>
    <p:sldId id="264" r:id="rId17"/>
    <p:sldId id="265" r:id="rId18"/>
    <p:sldId id="266" r:id="rId19"/>
    <p:sldId id="288" r:id="rId20"/>
    <p:sldId id="289" r:id="rId21"/>
    <p:sldId id="290" r:id="rId22"/>
    <p:sldId id="283" r:id="rId23"/>
    <p:sldId id="284" r:id="rId24"/>
    <p:sldId id="285" r:id="rId25"/>
    <p:sldId id="286" r:id="rId26"/>
    <p:sldId id="270" r:id="rId27"/>
    <p:sldId id="272" r:id="rId28"/>
    <p:sldId id="273" r:id="rId29"/>
    <p:sldId id="291"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495" autoAdjust="0"/>
    <p:restoredTop sz="94660"/>
  </p:normalViewPr>
  <p:slideViewPr>
    <p:cSldViewPr snapToGrid="0">
      <p:cViewPr varScale="1">
        <p:scale>
          <a:sx n="85" d="100"/>
          <a:sy n="85" d="100"/>
        </p:scale>
        <p:origin x="68" y="3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10/15/2022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10/15/2022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10/15/2022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10/15/2022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10/15/2022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10/15/2022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10/15/2022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10/15/2022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10/15/2022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10/15/2022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10/15/2022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10/15/2022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Historical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lgn="just">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584932"/>
            <a:ext cx="7404517" cy="3273068"/>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270B-4A48-ACEC-913C-F42E6C22691A}"/>
              </a:ext>
            </a:extLst>
          </p:cNvPr>
          <p:cNvSpPr>
            <a:spLocks noGrp="1"/>
          </p:cNvSpPr>
          <p:nvPr>
            <p:ph type="title"/>
          </p:nvPr>
        </p:nvSpPr>
        <p:spPr>
          <a:xfrm>
            <a:off x="643466" y="786383"/>
            <a:ext cx="3517567" cy="1383611"/>
          </a:xfrm>
        </p:spPr>
        <p:txBody>
          <a:bodyPr>
            <a:normAutofit fontScale="90000"/>
          </a:bodyPr>
          <a:lstStyle/>
          <a:p>
            <a:r>
              <a:rPr lang="en-CA" dirty="0"/>
              <a:t>REIT STOCKS VS INTEREST RATE AND SALES VOLUME</a:t>
            </a:r>
          </a:p>
        </p:txBody>
      </p:sp>
      <p:pic>
        <p:nvPicPr>
          <p:cNvPr id="6" name="Content Placeholder 5" descr="Chart, line chart&#10;&#10;Description automatically generated">
            <a:extLst>
              <a:ext uri="{FF2B5EF4-FFF2-40B4-BE49-F238E27FC236}">
                <a16:creationId xmlns:a16="http://schemas.microsoft.com/office/drawing/2014/main" id="{7DFA60A1-03A5-A12B-DE69-B65E7C708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7401" y="128919"/>
            <a:ext cx="6714390" cy="1822711"/>
          </a:xfrm>
        </p:spPr>
      </p:pic>
      <p:sp>
        <p:nvSpPr>
          <p:cNvPr id="4" name="Text Placeholder 3">
            <a:extLst>
              <a:ext uri="{FF2B5EF4-FFF2-40B4-BE49-F238E27FC236}">
                <a16:creationId xmlns:a16="http://schemas.microsoft.com/office/drawing/2014/main" id="{DBC7579B-2312-4830-DFBB-20DCCDC05774}"/>
              </a:ext>
            </a:extLst>
          </p:cNvPr>
          <p:cNvSpPr>
            <a:spLocks noGrp="1"/>
          </p:cNvSpPr>
          <p:nvPr>
            <p:ph type="body" sz="half" idx="2"/>
          </p:nvPr>
        </p:nvSpPr>
        <p:spPr/>
        <p:txBody>
          <a:bodyPr>
            <a:normAutofit fontScale="77500" lnSpcReduction="20000"/>
          </a:bodyPr>
          <a:lstStyle/>
          <a:p>
            <a:pPr algn="just"/>
            <a:r>
              <a:rPr lang="en-CA" dirty="0"/>
              <a:t>In this model we can see the relation of the sales volume with both interest rate and as well as the overall health of the REIT stock. Brookfield Asset management and Allied Properties stocks move very much in relation with the interest rate. As interest rats go higher, there are visible dips in value of the stock and as well the annual sales volume of the REIT’s.  For example in year April 2013 as interest rate increased, there was reverse effect on the sales volume and stock values. The opposite can be seen in the first 3 quarters as the interest rate drops, the stock value increases as well as the sales volume. </a:t>
            </a:r>
          </a:p>
        </p:txBody>
      </p:sp>
      <p:pic>
        <p:nvPicPr>
          <p:cNvPr id="10" name="Picture 9" descr="Chart, line chart&#10;&#10;Description automatically generated">
            <a:extLst>
              <a:ext uri="{FF2B5EF4-FFF2-40B4-BE49-F238E27FC236}">
                <a16:creationId xmlns:a16="http://schemas.microsoft.com/office/drawing/2014/main" id="{C3496DA4-9B66-9510-1159-E717C1533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576" y="4380931"/>
            <a:ext cx="6714390" cy="2477069"/>
          </a:xfrm>
          <a:prstGeom prst="rect">
            <a:avLst/>
          </a:prstGeom>
        </p:spPr>
      </p:pic>
      <p:pic>
        <p:nvPicPr>
          <p:cNvPr id="12" name="Picture 11" descr="Chart, bar chart&#10;&#10;Description automatically generated">
            <a:extLst>
              <a:ext uri="{FF2B5EF4-FFF2-40B4-BE49-F238E27FC236}">
                <a16:creationId xmlns:a16="http://schemas.microsoft.com/office/drawing/2014/main" id="{149B2BC3-1425-AB93-57D9-3CC33DEA0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576" y="1911168"/>
            <a:ext cx="6823573" cy="2664134"/>
          </a:xfrm>
          <a:prstGeom prst="rect">
            <a:avLst/>
          </a:prstGeom>
        </p:spPr>
      </p:pic>
    </p:spTree>
    <p:extLst>
      <p:ext uri="{BB962C8B-B14F-4D97-AF65-F5344CB8AC3E}">
        <p14:creationId xmlns:p14="http://schemas.microsoft.com/office/powerpoint/2010/main" val="187316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B9A87-4558-EAB2-AA9D-98A89D6F6CD6}"/>
              </a:ext>
            </a:extLst>
          </p:cNvPr>
          <p:cNvSpPr>
            <a:spLocks noGrp="1"/>
          </p:cNvSpPr>
          <p:nvPr>
            <p:ph type="title"/>
          </p:nvPr>
        </p:nvSpPr>
        <p:spPr>
          <a:xfrm>
            <a:off x="643466" y="786383"/>
            <a:ext cx="3517567" cy="874167"/>
          </a:xfrm>
        </p:spPr>
        <p:txBody>
          <a:bodyPr/>
          <a:lstStyle/>
          <a:p>
            <a:r>
              <a:rPr lang="en-CA" dirty="0"/>
              <a:t>Correlation Matrix</a:t>
            </a:r>
          </a:p>
        </p:txBody>
      </p:sp>
      <p:sp>
        <p:nvSpPr>
          <p:cNvPr id="4" name="Text Placeholder 3">
            <a:extLst>
              <a:ext uri="{FF2B5EF4-FFF2-40B4-BE49-F238E27FC236}">
                <a16:creationId xmlns:a16="http://schemas.microsoft.com/office/drawing/2014/main" id="{B3484ADF-3C47-27BB-86DF-087C1AD49DD1}"/>
              </a:ext>
            </a:extLst>
          </p:cNvPr>
          <p:cNvSpPr>
            <a:spLocks noGrp="1"/>
          </p:cNvSpPr>
          <p:nvPr>
            <p:ph type="body" sz="half" idx="2"/>
          </p:nvPr>
        </p:nvSpPr>
        <p:spPr/>
        <p:txBody>
          <a:bodyPr/>
          <a:lstStyle/>
          <a:p>
            <a:pPr marL="285750" indent="-285750">
              <a:buFontTx/>
              <a:buChar char="-"/>
            </a:pPr>
            <a:r>
              <a:rPr lang="en-CA" dirty="0"/>
              <a:t>Total Sales Volume</a:t>
            </a:r>
          </a:p>
          <a:p>
            <a:pPr marL="285750" indent="-285750">
              <a:buFontTx/>
              <a:buChar char="-"/>
            </a:pPr>
            <a:r>
              <a:rPr lang="en-CA" dirty="0"/>
              <a:t>Canadian Quarterly Interest Rates</a:t>
            </a:r>
          </a:p>
          <a:p>
            <a:pPr marL="285750" indent="-285750">
              <a:buFontTx/>
              <a:buChar char="-"/>
            </a:pPr>
            <a:r>
              <a:rPr lang="en-CA" dirty="0"/>
              <a:t>BAM-A.TO</a:t>
            </a:r>
          </a:p>
          <a:p>
            <a:pPr marL="285750" indent="-285750">
              <a:buFontTx/>
              <a:buChar char="-"/>
            </a:pPr>
            <a:r>
              <a:rPr lang="en-CA" dirty="0"/>
              <a:t>AP-UN.TO</a:t>
            </a:r>
          </a:p>
        </p:txBody>
      </p:sp>
      <p:pic>
        <p:nvPicPr>
          <p:cNvPr id="6" name="Picture 5">
            <a:extLst>
              <a:ext uri="{FF2B5EF4-FFF2-40B4-BE49-F238E27FC236}">
                <a16:creationId xmlns:a16="http://schemas.microsoft.com/office/drawing/2014/main" id="{752100AE-ACAB-49F5-FF5A-FBCB71AA9AF5}"/>
              </a:ext>
            </a:extLst>
          </p:cNvPr>
          <p:cNvPicPr>
            <a:picLocks noChangeAspect="1"/>
          </p:cNvPicPr>
          <p:nvPr/>
        </p:nvPicPr>
        <p:blipFill>
          <a:blip r:embed="rId2"/>
          <a:stretch>
            <a:fillRect/>
          </a:stretch>
        </p:blipFill>
        <p:spPr>
          <a:xfrm>
            <a:off x="4923130" y="164590"/>
            <a:ext cx="7183526" cy="6514188"/>
          </a:xfrm>
          <a:prstGeom prst="rect">
            <a:avLst/>
          </a:prstGeom>
        </p:spPr>
      </p:pic>
    </p:spTree>
    <p:extLst>
      <p:ext uri="{BB962C8B-B14F-4D97-AF65-F5344CB8AC3E}">
        <p14:creationId xmlns:p14="http://schemas.microsoft.com/office/powerpoint/2010/main" val="9794924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6">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8">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20">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22">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643467"/>
            <a:ext cx="3635926" cy="5111915"/>
          </a:xfrm>
          <a:prstGeom prst="rect">
            <a:avLst/>
          </a:prstGeom>
          <a:solidFill>
            <a:schemeClr val="tx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8123416" y="842685"/>
            <a:ext cx="3214307" cy="2940862"/>
          </a:xfrm>
        </p:spPr>
        <p:txBody>
          <a:bodyPr vert="horz" lIns="91440" tIns="45720" rIns="91440" bIns="45720" rtlCol="0" anchor="b">
            <a:normAutofit/>
          </a:bodyPr>
          <a:lstStyle/>
          <a:p>
            <a:pPr>
              <a:lnSpc>
                <a:spcPct val="90000"/>
              </a:lnSpc>
            </a:pPr>
            <a:r>
              <a:rPr lang="en-US" sz="4400">
                <a:solidFill>
                  <a:schemeClr val="bg1"/>
                </a:solidFill>
              </a:rPr>
              <a:t>Availability and Vacancy</a:t>
            </a:r>
          </a:p>
        </p:txBody>
      </p:sp>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2"/>
          <a:stretch>
            <a:fillRect/>
          </a:stretch>
        </p:blipFill>
        <p:spPr>
          <a:xfrm>
            <a:off x="3175" y="3320321"/>
            <a:ext cx="7776720" cy="2959895"/>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351969" y="577783"/>
            <a:ext cx="3309846" cy="2616317"/>
          </a:xfrm>
          <a:prstGeom prst="rect">
            <a:avLst/>
          </a:prstGeom>
        </p:spPr>
      </p:pic>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4"/>
          <a:stretch>
            <a:fillRect/>
          </a:stretch>
        </p:blipFill>
        <p:spPr>
          <a:xfrm>
            <a:off x="4279390" y="698937"/>
            <a:ext cx="3311483" cy="2495163"/>
          </a:xfrm>
          <a:prstGeom prst="rect">
            <a:avLst/>
          </a:prstGeom>
        </p:spPr>
      </p:pic>
      <p:cxnSp>
        <p:nvCxnSpPr>
          <p:cNvPr id="20" name="Straight Connector 24">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3915138"/>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Rectangle 26">
            <a:extLst>
              <a:ext uri="{FF2B5EF4-FFF2-40B4-BE49-F238E27FC236}">
                <a16:creationId xmlns:a16="http://schemas.microsoft.com/office/drawing/2014/main" id="{E239D8CC-16F4-4B2B-80F0-203C56D0D2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466869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5">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7">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9">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21">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2265038"/>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9" name="Rectangle 23">
            <a:extLst>
              <a:ext uri="{FF2B5EF4-FFF2-40B4-BE49-F238E27FC236}">
                <a16:creationId xmlns:a16="http://schemas.microsoft.com/office/drawing/2014/main" id="{C22DE4C3-F301-467F-AA92-57A8FB1523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633999" y="354227"/>
            <a:ext cx="10909073" cy="1014856"/>
          </a:xfrm>
        </p:spPr>
        <p:txBody>
          <a:bodyPr vert="horz" lIns="91440" tIns="45720" rIns="91440" bIns="45720" rtlCol="0" anchor="b">
            <a:normAutofit/>
          </a:bodyPr>
          <a:lstStyle/>
          <a:p>
            <a:pPr>
              <a:lnSpc>
                <a:spcPct val="90000"/>
              </a:lnSpc>
            </a:pPr>
            <a:r>
              <a:rPr lang="en-US" sz="3300">
                <a:solidFill>
                  <a:schemeClr val="bg1"/>
                </a:solidFill>
              </a:rPr>
              <a:t>OCCUPANCY AT DELIVERY AND OVERALL OCCUPANCY RATE</a:t>
            </a:r>
          </a:p>
        </p:txBody>
      </p:sp>
      <p:cxnSp>
        <p:nvCxnSpPr>
          <p:cNvPr id="21" name="Straight Connector 25">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56942" y="1466833"/>
            <a:ext cx="10515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2"/>
          <a:stretch>
            <a:fillRect/>
          </a:stretch>
        </p:blipFill>
        <p:spPr>
          <a:xfrm>
            <a:off x="155772" y="2592677"/>
            <a:ext cx="6238173" cy="3718177"/>
          </a:xfrm>
          <a:prstGeom prst="rect">
            <a:avLst/>
          </a:prstGeom>
        </p:spPr>
      </p:pic>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3"/>
          <a:stretch>
            <a:fillRect/>
          </a:stretch>
        </p:blipFill>
        <p:spPr>
          <a:xfrm>
            <a:off x="6096000" y="4309671"/>
            <a:ext cx="5873645" cy="1675523"/>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4"/>
          <a:stretch>
            <a:fillRect/>
          </a:stretch>
        </p:blipFill>
        <p:spPr>
          <a:xfrm>
            <a:off x="6096000" y="2484011"/>
            <a:ext cx="5731239" cy="1825660"/>
          </a:xfrm>
          <a:prstGeom prst="rect">
            <a:avLst/>
          </a:prstGeom>
        </p:spPr>
      </p:pic>
      <p:sp>
        <p:nvSpPr>
          <p:cNvPr id="23" name="Rectangle 27">
            <a:extLst>
              <a:ext uri="{FF2B5EF4-FFF2-40B4-BE49-F238E27FC236}">
                <a16:creationId xmlns:a16="http://schemas.microsoft.com/office/drawing/2014/main" id="{C29A556F-7A49-46B7-A1C2-C0280C8958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879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6" name="Straight Connector 35">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37">
            <a:extLst>
              <a:ext uri="{FF2B5EF4-FFF2-40B4-BE49-F238E27FC236}">
                <a16:creationId xmlns:a16="http://schemas.microsoft.com/office/drawing/2014/main" id="{548B4202-DCD5-4F8C-B481-743A989A9D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633999" y="4550230"/>
            <a:ext cx="10909073" cy="957902"/>
          </a:xfrm>
        </p:spPr>
        <p:txBody>
          <a:bodyPr vert="horz" lIns="91440" tIns="45720" rIns="91440" bIns="45720" rtlCol="0" anchor="b">
            <a:normAutofit/>
          </a:bodyPr>
          <a:lstStyle/>
          <a:p>
            <a:pPr>
              <a:lnSpc>
                <a:spcPct val="90000"/>
              </a:lnSpc>
            </a:pPr>
            <a:r>
              <a:rPr lang="en-US" sz="3300">
                <a:solidFill>
                  <a:schemeClr val="tx1">
                    <a:lumMod val="85000"/>
                    <a:lumOff val="15000"/>
                  </a:schemeClr>
                </a:solidFill>
              </a:rPr>
              <a:t>MARKET RENT ($) AND MARKET RENT GROWTH RATE (%)</a:t>
            </a:r>
          </a:p>
        </p:txBody>
      </p:sp>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2"/>
          <a:stretch>
            <a:fillRect/>
          </a:stretch>
        </p:blipFill>
        <p:spPr>
          <a:xfrm>
            <a:off x="635459" y="1302018"/>
            <a:ext cx="5299675" cy="2278860"/>
          </a:xfrm>
          <a:prstGeom prst="rect">
            <a:avLst/>
          </a:prstGeom>
        </p:spPr>
      </p:pic>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3"/>
          <a:stretch>
            <a:fillRect/>
          </a:stretch>
        </p:blipFill>
        <p:spPr>
          <a:xfrm>
            <a:off x="6256867" y="1347862"/>
            <a:ext cx="5302232" cy="2187170"/>
          </a:xfrm>
          <a:prstGeom prst="rect">
            <a:avLst/>
          </a:prstGeom>
        </p:spPr>
      </p:pic>
      <p:cxnSp>
        <p:nvCxnSpPr>
          <p:cNvPr id="40" name="Straight Connector 39">
            <a:extLst>
              <a:ext uri="{FF2B5EF4-FFF2-40B4-BE49-F238E27FC236}">
                <a16:creationId xmlns:a16="http://schemas.microsoft.com/office/drawing/2014/main" id="{F7F57F6B-E621-4E40-A34D-2FE12902AA2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45296"/>
            <a:ext cx="105156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8EE702CF-91CE-4661-ACBF-3C8160D1B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703707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550632" y="524655"/>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6274164" y="388977"/>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1547477" y="3762071"/>
            <a:ext cx="9680156"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6">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D8BC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70" y="516836"/>
            <a:ext cx="3084844" cy="1961086"/>
          </a:xfrm>
        </p:spPr>
        <p:txBody>
          <a:bodyPr vert="horz" lIns="91440" tIns="45720" rIns="91440" bIns="45720" rtlCol="0" anchor="b">
            <a:normAutofit/>
          </a:bodyPr>
          <a:lstStyle/>
          <a:p>
            <a:pPr>
              <a:lnSpc>
                <a:spcPct val="90000"/>
              </a:lnSpc>
            </a:pPr>
            <a:r>
              <a:rPr lang="en-US" sz="2500" dirty="0">
                <a:solidFill>
                  <a:srgbClr val="FFFFFF"/>
                </a:solidFill>
              </a:rPr>
              <a:t>COMPARISON BETWEEN AVERAGE SALE PRICE AND AVERAGE BLDG SF</a:t>
            </a:r>
            <a:br>
              <a:rPr lang="en-US" sz="2500" dirty="0">
                <a:solidFill>
                  <a:srgbClr val="FFFFFF"/>
                </a:solidFill>
              </a:rPr>
            </a:br>
            <a:endParaRPr lang="en-US" sz="2500" dirty="0">
              <a:solidFill>
                <a:srgbClr val="FFFFFF"/>
              </a:solidFill>
            </a:endParaRPr>
          </a:p>
        </p:txBody>
      </p:sp>
      <p:cxnSp>
        <p:nvCxnSpPr>
          <p:cNvPr id="19" name="Straight Connector 18">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E9845EA1-B5CF-6889-5C62-7143D17E556F}"/>
              </a:ext>
            </a:extLst>
          </p:cNvPr>
          <p:cNvSpPr txBox="1"/>
          <p:nvPr/>
        </p:nvSpPr>
        <p:spPr>
          <a:xfrm>
            <a:off x="571752" y="2278759"/>
            <a:ext cx="3005462" cy="3189665"/>
          </a:xfrm>
          <a:prstGeom prst="rect">
            <a:avLst/>
          </a:prstGeom>
        </p:spPr>
        <p:txBody>
          <a:bodyPr vert="horz" lIns="0" tIns="45720" rIns="0" bIns="45720" rtlCol="0">
            <a:noAutofit/>
          </a:bodyPr>
          <a:lstStyle/>
          <a:p>
            <a:pPr algn="just">
              <a:lnSpc>
                <a:spcPct val="90000"/>
              </a:lnSpc>
              <a:spcAft>
                <a:spcPts val="600"/>
              </a:spcAft>
              <a:buFont typeface="Calibri" panose="020F0502020204030204" pitchFamily="34" charset="0"/>
            </a:pPr>
            <a:r>
              <a:rPr lang="en-US" dirty="0">
                <a:solidFill>
                  <a:srgbClr val="FFFFFF"/>
                </a:solidFill>
              </a:rPr>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pPr algn="just">
              <a:lnSpc>
                <a:spcPct val="90000"/>
              </a:lnSpc>
              <a:spcAft>
                <a:spcPts val="600"/>
              </a:spcAft>
              <a:buFont typeface="Calibri" panose="020F0502020204030204" pitchFamily="34" charset="0"/>
            </a:pPr>
            <a:endParaRPr lang="en-US"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42017" y="1389576"/>
            <a:ext cx="6798082" cy="4078848"/>
          </a:xfrm>
          <a:prstGeom prst="rect">
            <a:avLst/>
          </a:prstGeom>
        </p:spPr>
      </p:pic>
    </p:spTree>
    <p:extLst>
      <p:ext uri="{BB962C8B-B14F-4D97-AF65-F5344CB8AC3E}">
        <p14:creationId xmlns:p14="http://schemas.microsoft.com/office/powerpoint/2010/main" val="1175918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gn="just">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gn="just">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gn="just">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gn="just">
              <a:lnSpc>
                <a:spcPct val="100000"/>
              </a:lnSpc>
            </a:pPr>
            <a:r>
              <a:rPr lang="en-US" sz="1500" b="0" i="0" dirty="0">
                <a:effectLst/>
                <a:latin typeface="-apple-system"/>
              </a:rPr>
              <a:t>Lastly, we will provide an analysis, to show weather or not there is a correlation between the quarterly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3" name="Straight Connector 6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65" name="Rectangle 64">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Placeholder 7" descr="Chart, bar chart&#10;&#10;Description automatically generated">
            <a:extLst>
              <a:ext uri="{FF2B5EF4-FFF2-40B4-BE49-F238E27FC236}">
                <a16:creationId xmlns:a16="http://schemas.microsoft.com/office/drawing/2014/main" id="{B3A200EE-12A0-A25D-AFF7-17B951819D64}"/>
              </a:ext>
            </a:extLst>
          </p:cNvPr>
          <p:cNvPicPr>
            <a:picLocks noGrp="1" noChangeAspect="1"/>
          </p:cNvPicPr>
          <p:nvPr>
            <p:ph type="pic" idx="1"/>
          </p:nvPr>
        </p:nvPicPr>
        <p:blipFill rotWithShape="1">
          <a:blip r:embed="rId2">
            <a:extLst>
              <a:ext uri="{28A0092B-C50C-407E-A947-70E740481C1C}">
                <a14:useLocalDpi xmlns:a14="http://schemas.microsoft.com/office/drawing/2010/main" val="0"/>
              </a:ext>
            </a:extLst>
          </a:blip>
          <a:srcRect l="36811" r="36810" b="-1"/>
          <a:stretch/>
        </p:blipFill>
        <p:spPr>
          <a:xfrm>
            <a:off x="4141751" y="643538"/>
            <a:ext cx="3909598" cy="3557043"/>
          </a:xfrm>
          <a:prstGeom prst="rect">
            <a:avLst/>
          </a:prstGeom>
        </p:spPr>
      </p:pic>
      <p:sp>
        <p:nvSpPr>
          <p:cNvPr id="67" name="Rectangle 66">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4D8BC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a:xfrm>
            <a:off x="633998" y="4905301"/>
            <a:ext cx="4988879" cy="1554485"/>
          </a:xfrm>
        </p:spPr>
        <p:txBody>
          <a:bodyPr vert="horz" lIns="91440" tIns="45720" rIns="91440" bIns="45720" rtlCol="0" anchor="ctr">
            <a:normAutofit/>
          </a:bodyPr>
          <a:lstStyle/>
          <a:p>
            <a:pPr algn="r">
              <a:lnSpc>
                <a:spcPct val="90000"/>
              </a:lnSpc>
            </a:pPr>
            <a:r>
              <a:rPr lang="en-US" sz="2500" b="1" dirty="0">
                <a:effectLst/>
              </a:rPr>
              <a:t>COMPARISON BETWEEN LOCAL, NATIONAL, AND FOREIGN CAPITAL INJECTION</a:t>
            </a:r>
            <a:br>
              <a:rPr lang="en-US" sz="2500" dirty="0">
                <a:effectLst/>
              </a:rPr>
            </a:br>
            <a:endParaRPr lang="en-US" sz="2500" dirty="0"/>
          </a:p>
        </p:txBody>
      </p:sp>
      <p:cxnSp>
        <p:nvCxnSpPr>
          <p:cNvPr id="69" name="Straight Connector 68">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4D8BC3"/>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6064301" y="4905300"/>
            <a:ext cx="5493699" cy="1554485"/>
          </a:xfrm>
        </p:spPr>
        <p:txBody>
          <a:bodyPr vert="horz" lIns="0" tIns="45720" rIns="0" bIns="45720" rtlCol="0" anchor="ctr">
            <a:normAutofit/>
          </a:bodyPr>
          <a:lstStyle/>
          <a:p>
            <a:pPr algn="just">
              <a:lnSpc>
                <a:spcPct val="90000"/>
              </a:lnSpc>
            </a:pPr>
            <a:r>
              <a:rPr lang="en-US" sz="1400" dirty="0"/>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pPr algn="just">
              <a:lnSpc>
                <a:spcPct val="90000"/>
              </a:lnSpc>
            </a:pPr>
            <a:endParaRPr lang="en-US" sz="1400" dirty="0"/>
          </a:p>
        </p:txBody>
      </p:sp>
    </p:spTree>
    <p:extLst>
      <p:ext uri="{BB962C8B-B14F-4D97-AF65-F5344CB8AC3E}">
        <p14:creationId xmlns:p14="http://schemas.microsoft.com/office/powerpoint/2010/main" val="1706725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1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1" name="Rectangle 15">
            <a:extLst>
              <a:ext uri="{FF2B5EF4-FFF2-40B4-BE49-F238E27FC236}">
                <a16:creationId xmlns:a16="http://schemas.microsoft.com/office/drawing/2014/main" id="{0AB6E427-3F73-4C06-A5D5-AE52C3883B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3" name="Rectangle 17">
            <a:extLst>
              <a:ext uri="{FF2B5EF4-FFF2-40B4-BE49-F238E27FC236}">
                <a16:creationId xmlns:a16="http://schemas.microsoft.com/office/drawing/2014/main" id="{D8C9BDAA-0390-4B39-9B5C-BC95E5120D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9919" cy="6858000"/>
          </a:xfrm>
          <a:prstGeom prst="rect">
            <a:avLst/>
          </a:prstGeom>
          <a:solidFill>
            <a:srgbClr val="4D8BC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a:xfrm>
            <a:off x="492370" y="516836"/>
            <a:ext cx="3084844" cy="1961086"/>
          </a:xfrm>
        </p:spPr>
        <p:txBody>
          <a:bodyPr vert="horz" lIns="91440" tIns="45720" rIns="91440" bIns="45720" rtlCol="0" anchor="b">
            <a:normAutofit/>
          </a:bodyPr>
          <a:lstStyle/>
          <a:p>
            <a:r>
              <a:rPr lang="en-US" sz="2500" b="1">
                <a:effectLst/>
              </a:rPr>
              <a:t>COMPARISON BETWEEN AVERAGE LAND SF AND AVERAGE PRICE PER LAND SF</a:t>
            </a:r>
            <a:endParaRPr lang="en-US" sz="2500">
              <a:effectLst/>
            </a:endParaRPr>
          </a:p>
        </p:txBody>
      </p:sp>
      <p:cxnSp>
        <p:nvCxnSpPr>
          <p:cNvPr id="20" name="Straight Connector 19">
            <a:extLst>
              <a:ext uri="{FF2B5EF4-FFF2-40B4-BE49-F238E27FC236}">
                <a16:creationId xmlns:a16="http://schemas.microsoft.com/office/drawing/2014/main" id="{E04A321A-A039-4720-87B4-66A4210E0D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752" y="2638787"/>
            <a:ext cx="27432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571752" y="2799654"/>
            <a:ext cx="3005462" cy="3189665"/>
          </a:xfrm>
        </p:spPr>
        <p:txBody>
          <a:bodyPr vert="horz" lIns="0" tIns="45720" rIns="0" bIns="45720" rtlCol="0">
            <a:normAutofit/>
          </a:bodyPr>
          <a:lstStyle/>
          <a:p>
            <a:pPr algn="just">
              <a:lnSpc>
                <a:spcPct val="90000"/>
              </a:lnSpc>
            </a:pPr>
            <a:r>
              <a:rPr lang="en-US" dirty="0"/>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pPr algn="just">
              <a:lnSpc>
                <a:spcPct val="90000"/>
              </a:lnSpc>
            </a:pPr>
            <a:endParaRPr lang="en-US" dirty="0"/>
          </a:p>
        </p:txBody>
      </p:sp>
      <p:pic>
        <p:nvPicPr>
          <p:cNvPr id="7" name="Picture Placeholder 6" descr="A picture containing chart&#10;&#10;Description automatically generated">
            <a:extLst>
              <a:ext uri="{FF2B5EF4-FFF2-40B4-BE49-F238E27FC236}">
                <a16:creationId xmlns:a16="http://schemas.microsoft.com/office/drawing/2014/main" id="{B9F2FC2A-E7EB-D257-2A5A-4A501796DC5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43281" y="57150"/>
            <a:ext cx="7956190" cy="6719207"/>
          </a:xfrm>
          <a:prstGeom prst="rect">
            <a:avLst/>
          </a:prstGeom>
        </p:spPr>
      </p:pic>
    </p:spTree>
    <p:extLst>
      <p:ext uri="{BB962C8B-B14F-4D97-AF65-F5344CB8AC3E}">
        <p14:creationId xmlns:p14="http://schemas.microsoft.com/office/powerpoint/2010/main" val="12307482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5864C7-4AF9-7B35-C12A-477877224AD7}"/>
              </a:ext>
            </a:extLst>
          </p:cNvPr>
          <p:cNvPicPr>
            <a:picLocks noChangeAspect="1"/>
          </p:cNvPicPr>
          <p:nvPr/>
        </p:nvPicPr>
        <p:blipFill>
          <a:blip r:embed="rId2"/>
          <a:stretch>
            <a:fillRect/>
          </a:stretch>
        </p:blipFill>
        <p:spPr>
          <a:xfrm>
            <a:off x="742013" y="905933"/>
            <a:ext cx="10860373" cy="5039728"/>
          </a:xfrm>
          <a:prstGeom prst="rect">
            <a:avLst/>
          </a:prstGeom>
        </p:spPr>
      </p:pic>
    </p:spTree>
    <p:extLst>
      <p:ext uri="{BB962C8B-B14F-4D97-AF65-F5344CB8AC3E}">
        <p14:creationId xmlns:p14="http://schemas.microsoft.com/office/powerpoint/2010/main" val="41063601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Rectangle 8">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2">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816BAE88-3FAB-2A8A-A4E6-5905523F3C23}"/>
              </a:ext>
            </a:extLst>
          </p:cNvPr>
          <p:cNvPicPr>
            <a:picLocks noChangeAspect="1"/>
          </p:cNvPicPr>
          <p:nvPr/>
        </p:nvPicPr>
        <p:blipFill>
          <a:blip r:embed="rId2"/>
          <a:stretch>
            <a:fillRect/>
          </a:stretch>
        </p:blipFill>
        <p:spPr>
          <a:xfrm>
            <a:off x="974361" y="905933"/>
            <a:ext cx="10598046" cy="5039728"/>
          </a:xfrm>
          <a:prstGeom prst="rect">
            <a:avLst/>
          </a:prstGeom>
        </p:spPr>
      </p:pic>
    </p:spTree>
    <p:extLst>
      <p:ext uri="{BB962C8B-B14F-4D97-AF65-F5344CB8AC3E}">
        <p14:creationId xmlns:p14="http://schemas.microsoft.com/office/powerpoint/2010/main" val="2194088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57F9C1D3-93F9-D3DA-C2F3-1C6A3A334B18}"/>
              </a:ext>
            </a:extLst>
          </p:cNvPr>
          <p:cNvPicPr>
            <a:picLocks noChangeAspect="1"/>
          </p:cNvPicPr>
          <p:nvPr/>
        </p:nvPicPr>
        <p:blipFill>
          <a:blip r:embed="rId2"/>
          <a:stretch>
            <a:fillRect/>
          </a:stretch>
        </p:blipFill>
        <p:spPr>
          <a:xfrm>
            <a:off x="876925" y="905933"/>
            <a:ext cx="10568065" cy="5039728"/>
          </a:xfrm>
          <a:prstGeom prst="rect">
            <a:avLst/>
          </a:prstGeom>
        </p:spPr>
      </p:pic>
    </p:spTree>
    <p:extLst>
      <p:ext uri="{BB962C8B-B14F-4D97-AF65-F5344CB8AC3E}">
        <p14:creationId xmlns:p14="http://schemas.microsoft.com/office/powerpoint/2010/main" val="2231946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24D98C4-09B5-EEBB-A935-B2C197E374F2}"/>
              </a:ext>
            </a:extLst>
          </p:cNvPr>
          <p:cNvPicPr>
            <a:picLocks noChangeAspect="1"/>
          </p:cNvPicPr>
          <p:nvPr/>
        </p:nvPicPr>
        <p:blipFill>
          <a:blip r:embed="rId2"/>
          <a:stretch>
            <a:fillRect/>
          </a:stretch>
        </p:blipFill>
        <p:spPr>
          <a:xfrm>
            <a:off x="943356" y="919004"/>
            <a:ext cx="10337292" cy="5013586"/>
          </a:xfrm>
          <a:prstGeom prst="rect">
            <a:avLst/>
          </a:prstGeom>
        </p:spPr>
      </p:pic>
    </p:spTree>
    <p:extLst>
      <p:ext uri="{BB962C8B-B14F-4D97-AF65-F5344CB8AC3E}">
        <p14:creationId xmlns:p14="http://schemas.microsoft.com/office/powerpoint/2010/main" val="3603753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2" name="Rectangle 31">
            <a:extLst>
              <a:ext uri="{FF2B5EF4-FFF2-40B4-BE49-F238E27FC236}">
                <a16:creationId xmlns:a16="http://schemas.microsoft.com/office/drawing/2014/main" id="{5014DE1B-FD50-40B1-A8A5-304666E7C6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91B41FE9-4F8F-4675-8668-D3330B371A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Placeholder 10">
            <a:extLst>
              <a:ext uri="{FF2B5EF4-FFF2-40B4-BE49-F238E27FC236}">
                <a16:creationId xmlns:a16="http://schemas.microsoft.com/office/drawing/2014/main" id="{48E84FF7-D3FE-4E0D-F8D3-32C68C0C674A}"/>
              </a:ext>
            </a:extLst>
          </p:cNvPr>
          <p:cNvPicPr>
            <a:picLocks noChangeAspect="1"/>
          </p:cNvPicPr>
          <p:nvPr/>
        </p:nvPicPr>
        <p:blipFill rotWithShape="1">
          <a:blip r:embed="rId2"/>
          <a:stretch/>
        </p:blipFill>
        <p:spPr>
          <a:xfrm>
            <a:off x="798745" y="2128542"/>
            <a:ext cx="5136388" cy="2619557"/>
          </a:xfrm>
          <a:prstGeom prst="rect">
            <a:avLst/>
          </a:prstGeom>
          <a:solidFill>
            <a:schemeClr val="bg1">
              <a:lumMod val="85000"/>
            </a:schemeClr>
          </a:solidFill>
        </p:spPr>
      </p:pic>
      <p:cxnSp>
        <p:nvCxnSpPr>
          <p:cNvPr id="36" name="Straight Connector 35">
            <a:extLst>
              <a:ext uri="{FF2B5EF4-FFF2-40B4-BE49-F238E27FC236}">
                <a16:creationId xmlns:a16="http://schemas.microsoft.com/office/drawing/2014/main" id="{E230929C-760C-4746-B0AE-0D09A78A887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038225"/>
            <a:ext cx="0" cy="4762500"/>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3"/>
          <a:stretch/>
        </p:blipFill>
        <p:spPr>
          <a:xfrm>
            <a:off x="6256866" y="2147803"/>
            <a:ext cx="5136388" cy="2581035"/>
          </a:xfrm>
          <a:prstGeom prst="rect">
            <a:avLst/>
          </a:prstGeom>
        </p:spPr>
      </p:pic>
    </p:spTree>
    <p:extLst>
      <p:ext uri="{BB962C8B-B14F-4D97-AF65-F5344CB8AC3E}">
        <p14:creationId xmlns:p14="http://schemas.microsoft.com/office/powerpoint/2010/main" val="167550891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2486299" y="905933"/>
            <a:ext cx="7251406"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Rectangle 20">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F1314C34-F582-4EEF-86CE-F88761E524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ticky notes with question marks">
            <a:extLst>
              <a:ext uri="{FF2B5EF4-FFF2-40B4-BE49-F238E27FC236}">
                <a16:creationId xmlns:a16="http://schemas.microsoft.com/office/drawing/2014/main" id="{961074E7-21B6-5002-3332-8CCC0B5E176F}"/>
              </a:ext>
            </a:extLst>
          </p:cNvPr>
          <p:cNvPicPr>
            <a:picLocks noChangeAspect="1"/>
          </p:cNvPicPr>
          <p:nvPr/>
        </p:nvPicPr>
        <p:blipFill rotWithShape="1">
          <a:blip r:embed="rId2"/>
          <a:srcRect t="10162" b="5569"/>
          <a:stretch/>
        </p:blipFill>
        <p:spPr>
          <a:xfrm>
            <a:off x="-1" y="10"/>
            <a:ext cx="12191999" cy="6857990"/>
          </a:xfrm>
          <a:prstGeom prst="rect">
            <a:avLst/>
          </a:prstGeom>
        </p:spPr>
      </p:pic>
      <p:sp>
        <p:nvSpPr>
          <p:cNvPr id="16" name="Rectangle 15">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C191E83A-B5AA-8E6C-494E-843BD14B4A50}"/>
              </a:ext>
            </a:extLst>
          </p:cNvPr>
          <p:cNvSpPr>
            <a:spLocks noGrp="1"/>
          </p:cNvSpPr>
          <p:nvPr>
            <p:ph type="title"/>
          </p:nvPr>
        </p:nvSpPr>
        <p:spPr>
          <a:xfrm>
            <a:off x="735791" y="3331444"/>
            <a:ext cx="6470692" cy="1229306"/>
          </a:xfrm>
        </p:spPr>
        <p:txBody>
          <a:bodyPr vert="horz" lIns="91440" tIns="45720" rIns="91440" bIns="45720" rtlCol="0" anchor="b">
            <a:normAutofit/>
          </a:bodyPr>
          <a:lstStyle/>
          <a:p>
            <a:pPr>
              <a:lnSpc>
                <a:spcPct val="90000"/>
              </a:lnSpc>
            </a:pPr>
            <a:r>
              <a:rPr lang="en-US" sz="5400">
                <a:solidFill>
                  <a:schemeClr val="tx1"/>
                </a:solidFill>
              </a:rPr>
              <a:t>Questions</a:t>
            </a:r>
          </a:p>
        </p:txBody>
      </p:sp>
      <p:sp>
        <p:nvSpPr>
          <p:cNvPr id="4" name="Text Placeholder 3">
            <a:extLst>
              <a:ext uri="{FF2B5EF4-FFF2-40B4-BE49-F238E27FC236}">
                <a16:creationId xmlns:a16="http://schemas.microsoft.com/office/drawing/2014/main" id="{0A775173-714D-EF5F-7ED2-1A70BFBFA047}"/>
              </a:ext>
            </a:extLst>
          </p:cNvPr>
          <p:cNvSpPr>
            <a:spLocks noGrp="1"/>
          </p:cNvSpPr>
          <p:nvPr>
            <p:ph type="body" sz="half" idx="2"/>
          </p:nvPr>
        </p:nvSpPr>
        <p:spPr>
          <a:xfrm>
            <a:off x="735791" y="4735799"/>
            <a:ext cx="6470693" cy="605256"/>
          </a:xfrm>
        </p:spPr>
        <p:txBody>
          <a:bodyPr vert="horz" lIns="91440" tIns="45720" rIns="91440" bIns="45720" rtlCol="0">
            <a:normAutofit/>
          </a:bodyPr>
          <a:lstStyle/>
          <a:p>
            <a:pPr>
              <a:lnSpc>
                <a:spcPct val="100000"/>
              </a:lnSpc>
              <a:spcBef>
                <a:spcPts val="1200"/>
              </a:spcBef>
              <a:spcAft>
                <a:spcPts val="200"/>
              </a:spcAft>
            </a:pPr>
            <a:r>
              <a:rPr lang="en-US" sz="2400" cap="all" spc="200">
                <a:solidFill>
                  <a:schemeClr val="tx1"/>
                </a:solidFill>
              </a:rPr>
              <a:t>Thank you</a:t>
            </a:r>
          </a:p>
        </p:txBody>
      </p:sp>
      <p:cxnSp>
        <p:nvCxnSpPr>
          <p:cNvPr id="18" name="Straight Connector 17">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72429"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20" name="!!footer rectangle">
            <a:extLst>
              <a:ext uri="{FF2B5EF4-FFF2-40B4-BE49-F238E27FC236}">
                <a16:creationId xmlns:a16="http://schemas.microsoft.com/office/drawing/2014/main" id="{C390A367-0330-4E03-9D5F-40308A7975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364698972"/>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two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Canada.</a:t>
            </a:r>
          </a:p>
          <a:p>
            <a:pPr marL="201168" lvl="1" indent="0" algn="just">
              <a:lnSpc>
                <a:spcPct val="100000"/>
              </a:lnSpc>
              <a:buNone/>
            </a:pPr>
            <a:r>
              <a:rPr lang="en-US" sz="1200" b="0" i="0" dirty="0">
                <a:effectLst/>
                <a:latin typeface="Times New Roman" panose="02020603050405020304" pitchFamily="18" charset="0"/>
                <a:cs typeface="Times New Roman" panose="02020603050405020304" pitchFamily="18" charset="0"/>
              </a:rPr>
              <a:t>As 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dirty="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740477" y="903201"/>
            <a:ext cx="4626864" cy="1666501"/>
          </a:xfrm>
        </p:spPr>
        <p:txBody>
          <a:bodyPr vert="horz" lIns="91440" tIns="45720" rIns="91440" bIns="45720" rtlCol="0" anchor="b">
            <a:normAutofit fontScale="90000"/>
          </a:bodyPr>
          <a:lstStyle/>
          <a:p>
            <a:pPr algn="ctr"/>
            <a:r>
              <a:rPr lang="en-US" sz="4000" dirty="0">
                <a:solidFill>
                  <a:schemeClr val="tx1"/>
                </a:solidFill>
              </a:rPr>
              <a:t>TOTAL TRANSACTION BY TYPES OF BUYERS AND SELLERS </a:t>
            </a:r>
            <a:br>
              <a:rPr lang="en-US" sz="4000" dirty="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pPr algn="just"/>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1"/>
            <a:ext cx="7192328" cy="3094426"/>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409</TotalTime>
  <Words>1411</Words>
  <Application>Microsoft Office PowerPoint</Application>
  <PresentationFormat>Widescreen</PresentationFormat>
  <Paragraphs>117</Paragraphs>
  <Slides>29</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-apple-system</vt:lpstr>
      <vt:lpstr>Arial</vt:lpstr>
      <vt:lpstr>Calibri</vt:lpstr>
      <vt:lpstr>Times New Roman</vt:lpstr>
      <vt:lpstr>Tw Cen MT</vt:lpstr>
      <vt:lpstr>RetrospectVTI</vt:lpstr>
      <vt:lpstr>Commercial Real Estate Historical Analysis</vt:lpstr>
      <vt:lpstr>Project Proposal </vt:lpstr>
      <vt:lpstr>Project Proposal </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lpstr>REIT STOCKS VS INTEREST RATE AND SALES VOLUME</vt:lpstr>
      <vt:lpstr>Correlation Matrix</vt:lpstr>
      <vt:lpstr>Availability and Vacancy</vt:lpstr>
      <vt:lpstr>OCCUPANCY AT DELIVERY AND OVERALL OCCUPANCY RATE</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Sargun Singh</cp:lastModifiedBy>
  <cp:revision>26</cp:revision>
  <dcterms:created xsi:type="dcterms:W3CDTF">2022-10-10T16:36:10Z</dcterms:created>
  <dcterms:modified xsi:type="dcterms:W3CDTF">2022-10-15T22:28:17Z</dcterms:modified>
</cp:coreProperties>
</file>